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6"/>
  </p:notesMasterIdLst>
  <p:handoutMasterIdLst>
    <p:handoutMasterId r:id="rId237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293" r:id="rId32"/>
    <p:sldId id="294" r:id="rId33"/>
    <p:sldId id="295" r:id="rId34"/>
    <p:sldId id="455" r:id="rId35"/>
    <p:sldId id="642" r:id="rId36"/>
    <p:sldId id="644" r:id="rId37"/>
    <p:sldId id="296" r:id="rId38"/>
    <p:sldId id="506" r:id="rId39"/>
    <p:sldId id="574" r:id="rId40"/>
    <p:sldId id="548" r:id="rId41"/>
    <p:sldId id="564" r:id="rId42"/>
    <p:sldId id="525" r:id="rId43"/>
    <p:sldId id="469" r:id="rId44"/>
    <p:sldId id="527" r:id="rId45"/>
    <p:sldId id="298" r:id="rId46"/>
    <p:sldId id="299" r:id="rId47"/>
    <p:sldId id="300" r:id="rId48"/>
    <p:sldId id="524" r:id="rId49"/>
    <p:sldId id="487" r:id="rId50"/>
    <p:sldId id="546" r:id="rId51"/>
    <p:sldId id="573" r:id="rId52"/>
    <p:sldId id="488" r:id="rId53"/>
    <p:sldId id="489" r:id="rId54"/>
    <p:sldId id="584" r:id="rId55"/>
    <p:sldId id="490" r:id="rId56"/>
    <p:sldId id="507" r:id="rId57"/>
    <p:sldId id="508" r:id="rId58"/>
    <p:sldId id="494" r:id="rId59"/>
    <p:sldId id="501" r:id="rId60"/>
    <p:sldId id="498" r:id="rId61"/>
    <p:sldId id="542" r:id="rId62"/>
    <p:sldId id="303" r:id="rId63"/>
    <p:sldId id="304" r:id="rId64"/>
    <p:sldId id="474" r:id="rId65"/>
    <p:sldId id="305" r:id="rId66"/>
    <p:sldId id="307" r:id="rId67"/>
    <p:sldId id="308" r:id="rId68"/>
    <p:sldId id="309" r:id="rId69"/>
    <p:sldId id="310" r:id="rId70"/>
    <p:sldId id="311" r:id="rId71"/>
    <p:sldId id="443" r:id="rId72"/>
    <p:sldId id="312" r:id="rId73"/>
    <p:sldId id="513" r:id="rId74"/>
    <p:sldId id="554" r:id="rId75"/>
    <p:sldId id="313" r:id="rId76"/>
    <p:sldId id="314" r:id="rId77"/>
    <p:sldId id="633" r:id="rId78"/>
    <p:sldId id="516" r:id="rId79"/>
    <p:sldId id="315" r:id="rId80"/>
    <p:sldId id="476" r:id="rId81"/>
    <p:sldId id="582" r:id="rId82"/>
    <p:sldId id="583" r:id="rId83"/>
    <p:sldId id="577" r:id="rId84"/>
    <p:sldId id="318" r:id="rId85"/>
    <p:sldId id="514" r:id="rId86"/>
    <p:sldId id="592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585" r:id="rId95"/>
    <p:sldId id="586" r:id="rId96"/>
    <p:sldId id="623" r:id="rId97"/>
    <p:sldId id="496" r:id="rId98"/>
    <p:sldId id="322" r:id="rId99"/>
    <p:sldId id="323" r:id="rId100"/>
    <p:sldId id="324" r:id="rId101"/>
    <p:sldId id="325" r:id="rId102"/>
    <p:sldId id="326" r:id="rId103"/>
    <p:sldId id="327" r:id="rId104"/>
    <p:sldId id="495" r:id="rId105"/>
    <p:sldId id="475" r:id="rId106"/>
    <p:sldId id="517" r:id="rId107"/>
    <p:sldId id="594" r:id="rId108"/>
    <p:sldId id="330" r:id="rId109"/>
    <p:sldId id="331" r:id="rId110"/>
    <p:sldId id="332" r:id="rId111"/>
    <p:sldId id="458" r:id="rId112"/>
    <p:sldId id="333" r:id="rId113"/>
    <p:sldId id="334" r:id="rId114"/>
    <p:sldId id="335" r:id="rId115"/>
    <p:sldId id="336" r:id="rId116"/>
    <p:sldId id="337" r:id="rId117"/>
    <p:sldId id="338" r:id="rId118"/>
    <p:sldId id="340" r:id="rId119"/>
    <p:sldId id="341" r:id="rId120"/>
    <p:sldId id="342" r:id="rId121"/>
    <p:sldId id="343" r:id="rId122"/>
    <p:sldId id="345" r:id="rId123"/>
    <p:sldId id="344" r:id="rId124"/>
    <p:sldId id="483" r:id="rId125"/>
    <p:sldId id="347" r:id="rId126"/>
    <p:sldId id="348" r:id="rId127"/>
    <p:sldId id="578" r:id="rId128"/>
    <p:sldId id="521" r:id="rId129"/>
    <p:sldId id="353" r:id="rId130"/>
    <p:sldId id="470" r:id="rId131"/>
    <p:sldId id="477" r:id="rId132"/>
    <p:sldId id="354" r:id="rId133"/>
    <p:sldId id="358" r:id="rId134"/>
    <p:sldId id="359" r:id="rId135"/>
    <p:sldId id="361" r:id="rId136"/>
    <p:sldId id="362" r:id="rId137"/>
    <p:sldId id="364" r:id="rId138"/>
    <p:sldId id="365" r:id="rId139"/>
    <p:sldId id="367" r:id="rId140"/>
    <p:sldId id="368" r:id="rId141"/>
    <p:sldId id="369" r:id="rId142"/>
    <p:sldId id="370" r:id="rId143"/>
    <p:sldId id="441" r:id="rId144"/>
    <p:sldId id="371" r:id="rId145"/>
    <p:sldId id="372" r:id="rId146"/>
    <p:sldId id="373" r:id="rId147"/>
    <p:sldId id="374" r:id="rId148"/>
    <p:sldId id="632" r:id="rId149"/>
    <p:sldId id="376" r:id="rId150"/>
    <p:sldId id="380" r:id="rId151"/>
    <p:sldId id="381" r:id="rId152"/>
    <p:sldId id="382" r:id="rId153"/>
    <p:sldId id="566" r:id="rId154"/>
    <p:sldId id="383" r:id="rId155"/>
    <p:sldId id="526" r:id="rId156"/>
    <p:sldId id="384" r:id="rId157"/>
    <p:sldId id="379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6" r:id="rId168"/>
    <p:sldId id="607" r:id="rId169"/>
    <p:sldId id="608" r:id="rId170"/>
    <p:sldId id="609" r:id="rId171"/>
    <p:sldId id="387" r:id="rId172"/>
    <p:sldId id="388" r:id="rId173"/>
    <p:sldId id="389" r:id="rId174"/>
    <p:sldId id="590" r:id="rId175"/>
    <p:sldId id="465" r:id="rId176"/>
    <p:sldId id="392" r:id="rId177"/>
    <p:sldId id="591" r:id="rId178"/>
    <p:sldId id="394" r:id="rId179"/>
    <p:sldId id="395" r:id="rId180"/>
    <p:sldId id="396" r:id="rId181"/>
    <p:sldId id="397" r:id="rId182"/>
    <p:sldId id="398" r:id="rId183"/>
    <p:sldId id="478" r:id="rId184"/>
    <p:sldId id="402" r:id="rId185"/>
    <p:sldId id="466" r:id="rId186"/>
    <p:sldId id="403" r:id="rId187"/>
    <p:sldId id="404" r:id="rId188"/>
    <p:sldId id="405" r:id="rId189"/>
    <p:sldId id="408" r:id="rId190"/>
    <p:sldId id="409" r:id="rId191"/>
    <p:sldId id="410" r:id="rId192"/>
    <p:sldId id="411" r:id="rId193"/>
    <p:sldId id="413" r:id="rId194"/>
    <p:sldId id="415" r:id="rId195"/>
    <p:sldId id="416" r:id="rId196"/>
    <p:sldId id="417" r:id="rId197"/>
    <p:sldId id="418" r:id="rId198"/>
    <p:sldId id="419" r:id="rId199"/>
    <p:sldId id="420" r:id="rId200"/>
    <p:sldId id="421" r:id="rId201"/>
    <p:sldId id="596" r:id="rId202"/>
    <p:sldId id="637" r:id="rId203"/>
    <p:sldId id="634" r:id="rId204"/>
    <p:sldId id="635" r:id="rId205"/>
    <p:sldId id="638" r:id="rId206"/>
    <p:sldId id="639" r:id="rId207"/>
    <p:sldId id="625" r:id="rId208"/>
    <p:sldId id="626" r:id="rId209"/>
    <p:sldId id="640" r:id="rId210"/>
    <p:sldId id="627" r:id="rId211"/>
    <p:sldId id="628" r:id="rId212"/>
    <p:sldId id="641" r:id="rId213"/>
    <p:sldId id="618" r:id="rId214"/>
    <p:sldId id="619" r:id="rId215"/>
    <p:sldId id="620" r:id="rId216"/>
    <p:sldId id="621" r:id="rId217"/>
    <p:sldId id="622" r:id="rId218"/>
    <p:sldId id="610" r:id="rId219"/>
    <p:sldId id="611" r:id="rId220"/>
    <p:sldId id="612" r:id="rId221"/>
    <p:sldId id="613" r:id="rId222"/>
    <p:sldId id="614" r:id="rId223"/>
    <p:sldId id="615" r:id="rId224"/>
    <p:sldId id="616" r:id="rId225"/>
    <p:sldId id="617" r:id="rId226"/>
    <p:sldId id="643" r:id="rId227"/>
    <p:sldId id="629" r:id="rId228"/>
    <p:sldId id="630" r:id="rId229"/>
    <p:sldId id="645" r:id="rId230"/>
    <p:sldId id="565" r:id="rId231"/>
    <p:sldId id="636" r:id="rId232"/>
    <p:sldId id="439" r:id="rId233"/>
    <p:sldId id="523" r:id="rId234"/>
    <p:sldId id="505" r:id="rId235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642"/>
            <p14:sldId id="644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633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7"/>
            <p14:sldId id="634"/>
            <p14:sldId id="635"/>
          </p14:sldIdLst>
        </p14:section>
        <p14:section name="ExkursImmutableTypen" id="{53134BA5-07E3-46E1-91A7-05F45D8D829F}">
          <p14:sldIdLst>
            <p14:sldId id="638"/>
            <p14:sldId id="639"/>
            <p14:sldId id="625"/>
            <p14:sldId id="626"/>
          </p14:sldIdLst>
        </p14:section>
        <p14:section name="ExkursMixins" id="{08442A1D-6E31-479A-B28D-D084ACE39417}">
          <p14:sldIdLst>
            <p14:sldId id="640"/>
            <p14:sldId id="627"/>
            <p14:sldId id="628"/>
          </p14:sldIdLst>
        </p14:section>
        <p14:section name="ExkursMethodenzeigerLambdas" id="{F8983400-09BB-4500-ABB5-72874BF625E6}">
          <p14:sldIdLst>
            <p14:sldId id="641"/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MehrfachvererbungJava" id="{70304745-4CF3-49F1-9D5A-1F85B6D632CA}">
          <p14:sldIdLst>
            <p14:sldId id="643"/>
            <p14:sldId id="629"/>
            <p14:sldId id="630"/>
          </p14:sldIdLst>
        </p14:section>
        <p14:section name="ExkursWeiterlesen" id="{3C8B1F93-25A8-4CA7-9E34-72C21C919EF8}">
          <p14:sldIdLst>
            <p14:sldId id="645"/>
            <p14:sldId id="565"/>
          </p14:sldIdLst>
        </p14:section>
        <p14:section name="Technische Anmerkungen" id="{C4492B24-082D-4A66-A62B-403A374C54FF}">
          <p14:sldIdLst>
            <p14:sldId id="636"/>
            <p14:sldId id="439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72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61548" autoAdjust="0"/>
  </p:normalViewPr>
  <p:slideViewPr>
    <p:cSldViewPr>
      <p:cViewPr>
        <p:scale>
          <a:sx n="75" d="100"/>
          <a:sy n="75" d="100"/>
        </p:scale>
        <p:origin x="1722" y="-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commentAuthors" Target="commentAuthor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2:26:51.895" idx="70">
    <p:pos x="895" y="532"/>
    <p:text>Weitere Ideen:
* Was passiert eigentlich, wenn nur ein Zweig bei virtueller Mehrfachvererbung virtual ist?
* Assembler-Code ausgeben, um zu verstehen, wie Referenzen behandelt werden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7T16:01:28.575" idx="71">
    <p:pos x="824" y="452"/>
    <p:text>Hier den Vergleich zwischen Java und C++ einfügen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1T07:37:27.854" idx="72">
    <p:pos x="10" y="10"/>
    <p:text>Was passiert mit den Adressen beim Linken?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0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69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129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158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170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186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201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2014 - 2018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3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11.04.2018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notesSlide" Target="../notesSlides/notesSlide50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-Arbeitsblatt1.xlsx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boost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smtClean="0"/>
              <a:t>Programmierpraktikum </a:t>
            </a:r>
            <a:r>
              <a:rPr lang="de-DE" altLang="de-DE" noProof="0" dirty="0" smtClean="0"/>
              <a:t>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</a:t>
            </a:r>
            <a:r>
              <a:rPr lang="de-DE" noProof="0" smtClean="0"/>
              <a:t>auch </a:t>
            </a:r>
            <a:r>
              <a:rPr lang="de-DE" noProof="0" smtClean="0">
                <a:hlinkClick r:id="rId7"/>
              </a:rPr>
              <a:t>https</a:t>
            </a:r>
            <a:r>
              <a:rPr lang="de-DE" noProof="0" dirty="0" smtClean="0">
                <a:hlinkClick r:id="rId7"/>
              </a:rPr>
              <a:t>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945" y="2013690"/>
            <a:ext cx="191431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730325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436096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356000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nextFloor = makeNextFloor(floor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Objektorientierung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Man kann C++-Code auch </a:t>
            </a:r>
            <a:r>
              <a:rPr lang="de-DE" b="1" noProof="0" smtClean="0"/>
              <a:t>online </a:t>
            </a:r>
            <a:r>
              <a:rPr lang="de-DE" b="1" noProof="0" smtClean="0"/>
              <a:t>testen:</a:t>
            </a:r>
          </a:p>
          <a:p>
            <a:pPr marL="514350" lvl="1" indent="-342900"/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://www.onlinegdb.com/</a:t>
            </a:r>
          </a:p>
          <a:p>
            <a:pPr marL="520700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520700" indent="-342900"/>
            <a:r>
              <a:rPr lang="de-DE" noProof="0" dirty="0" smtClean="0">
                <a:hlinkClick r:id="rId3"/>
              </a:rPr>
              <a:t>https</a:t>
            </a:r>
            <a:r>
              <a:rPr lang="de-DE" noProof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www.tutorialspoint.com/compile_cpp11_online.php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3131840" y="5345113"/>
            <a:ext cx="5895060" cy="868845"/>
          </a:xfrm>
          <a:prstGeom prst="wedgeRoundRectCallout">
            <a:avLst>
              <a:gd name="adj1" fmla="val 2603"/>
              <a:gd name="adj2" fmla="val -7642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Ziel von generischen Datenstrukturen und Algorithmen: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Gleiches Verhalten unabhängig vom Inhalt.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smtClean="0"/>
              <a:t>FunktionsZeiger</a:t>
            </a:r>
            <a:r>
              <a:rPr lang="de-DE"/>
              <a:t> </a:t>
            </a:r>
            <a:r>
              <a:rPr lang="de-DE" smtClean="0"/>
              <a:t>und</a:t>
            </a:r>
            <a:r>
              <a:rPr lang="de-DE" noProof="0" smtClean="0"/>
              <a:t> Funktionsobjekte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[Exkurs] Zusätzliche </a:t>
            </a:r>
            <a:r>
              <a:rPr lang="de-DE" altLang="de-DE" noProof="0" smtClean="0"/>
              <a:t>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Rule of Three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70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Immutable Datentypen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821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Mixins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Mehrfachvererbung mit Templates mischen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Methodenzeiger und Lambdas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Brüder von Funktionszeigern und Funktoren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24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</a:t>
            </a:r>
            <a:r>
              <a:rPr lang="de-DE" noProof="0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Mehrfachvererbungsprobleme In Java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741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Weiterlesen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Epilog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Systems 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547490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 smtClean="0">
                <a:solidFill>
                  <a:schemeClr val="bg1"/>
                </a:solidFill>
              </a:rPr>
              <a:t>Bibliotheken ("System")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</a:t>
            </a:r>
            <a:r>
              <a:rPr lang="de-DE" smtClean="0">
                <a:solidFill>
                  <a:schemeClr val="bg1"/>
                </a:solidFill>
              </a:rPr>
              <a:t>Code ("Projekt")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Definition </a:t>
            </a:r>
            <a:r>
              <a:rPr lang="de-DE" smtClean="0">
                <a:solidFill>
                  <a:schemeClr val="bg1"/>
                </a:solidFill>
              </a:rPr>
              <a:t>der Klasse mit </a:t>
            </a:r>
            <a:r>
              <a:rPr lang="de-DE" b="1" smtClean="0">
                <a:solidFill>
                  <a:schemeClr val="bg1"/>
                </a:solidFill>
              </a:rPr>
              <a:t>Deklaration </a:t>
            </a:r>
            <a:r>
              <a:rPr lang="de-DE" smtClean="0">
                <a:solidFill>
                  <a:schemeClr val="bg1"/>
                </a:solidFill>
              </a:rPr>
              <a:t>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624810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796154" y="5005535"/>
            <a:ext cx="4808294" cy="462187"/>
          </a:xfrm>
          <a:prstGeom prst="wedgeRoundRectCallout">
            <a:avLst>
              <a:gd name="adj1" fmla="val -65709"/>
              <a:gd name="adj2" fmla="val 80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"Members" = Methoden + Attribute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Unterschiede </a:t>
            </a:r>
            <a:r>
              <a:rPr lang="de-DE" noProof="0" dirty="0" smtClean="0"/>
              <a:t>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557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Java </a:t>
            </a:r>
            <a:r>
              <a:rPr lang="de-DE" noProof="0" dirty="0" smtClean="0"/>
              <a:t>vs. C</a:t>
            </a:r>
            <a:r>
              <a:rPr lang="de-DE" noProof="0" smtClean="0"/>
              <a:t>++: </a:t>
            </a:r>
            <a:r>
              <a:rPr lang="de-DE" noProof="0" smtClean="0"/>
              <a:t>(Vermeintliche) Stärken </a:t>
            </a:r>
            <a:r>
              <a:rPr lang="de-DE" noProof="0" dirty="0" smtClean="0"/>
              <a:t>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53221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</a:t>
            </a:r>
            <a:r>
              <a:rPr lang="de-DE" noProof="0" smtClean="0"/>
              <a:t>zeigt </a:t>
            </a:r>
            <a:r>
              <a:rPr lang="de-DE" b="1" noProof="0" smtClean="0"/>
              <a:t>Wunsch</a:t>
            </a:r>
            <a:r>
              <a:rPr lang="de-DE" noProof="0" smtClean="0"/>
              <a:t> an</a:t>
            </a:r>
            <a:r>
              <a:rPr lang="de-DE" noProof="0" dirty="0" smtClean="0"/>
              <a:t>, dass statt eines Methoden-/Funktionsaufrufs direkt der Code an jeder Aufrufstelle eingefügt werden soll</a:t>
            </a:r>
            <a:r>
              <a:rPr lang="de-DE" noProof="0" smtClean="0"/>
              <a:t>. </a:t>
            </a: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ist innerhalb einer class-Definition redundant.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smtClean="0"/>
              <a:t> bei Funktionen verpflichtend für den Compiler (One Definition Rule)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Nur </a:t>
            </a:r>
            <a:r>
              <a:rPr lang="de-DE" noProof="0" dirty="0" smtClean="0"/>
              <a:t>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</a:t>
            </a:r>
            <a:r>
              <a:rPr lang="de-DE" noProof="0" smtClean="0"/>
              <a:t>"</a:t>
            </a:r>
            <a:r>
              <a:rPr lang="de-DE" noProof="0" smtClean="0"/>
              <a:t>verpflichtend" und oft </a:t>
            </a:r>
            <a:r>
              <a:rPr lang="de-DE" b="1" noProof="0" smtClean="0"/>
              <a:t>nicht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4342128"/>
          </a:xfrm>
          <a:prstGeom prst="foldedCorner">
            <a:avLst>
              <a:gd name="adj" fmla="val 910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max(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a,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b) 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return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a &gt;= b ? a : b; 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8" name="Rechteck 3"/>
          <p:cNvSpPr>
            <a:spLocks noChangeArrowheads="1"/>
          </p:cNvSpPr>
          <p:nvPr/>
        </p:nvSpPr>
        <p:spPr bwMode="auto">
          <a:xfrm>
            <a:off x="203374" y="4772068"/>
            <a:ext cx="3432522" cy="60114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b="1" noProof="0" dirty="0" smtClean="0"/>
              <a:t> entspricht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b="1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/>
              <a:t>Zwei </a:t>
            </a:r>
            <a:r>
              <a:rPr lang="de-DE" b="1" noProof="0" smtClean="0"/>
              <a:t>Formen </a:t>
            </a:r>
            <a:r>
              <a:rPr lang="de-DE" noProof="0" smtClean="0"/>
              <a:t>werden vom </a:t>
            </a:r>
            <a:r>
              <a:rPr lang="de-DE" b="1" noProof="0" smtClean="0"/>
              <a:t>Linker </a:t>
            </a:r>
            <a:r>
              <a:rPr lang="de-DE" noProof="0" smtClean="0"/>
              <a:t>erkannt: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</a:t>
            </a:r>
            <a:r>
              <a:rPr lang="de-DE" noProof="0" smtClean="0"/>
              <a:t>analysiert </a:t>
            </a:r>
            <a:r>
              <a:rPr lang="de-DE" noProof="0" smtClean="0"/>
              <a:t>jede </a:t>
            </a:r>
            <a:r>
              <a:rPr lang="de-DE" noProof="0" dirty="0" smtClean="0"/>
              <a:t>Datei von </a:t>
            </a:r>
            <a:r>
              <a:rPr lang="de-DE" b="1" noProof="0" dirty="0" smtClean="0"/>
              <a:t>vorne </a:t>
            </a:r>
            <a:r>
              <a:rPr lang="de-DE" b="1" noProof="0" smtClean="0"/>
              <a:t>nach </a:t>
            </a:r>
            <a:r>
              <a:rPr lang="de-DE" b="1" noProof="0" smtClean="0"/>
              <a:t>hinten</a:t>
            </a:r>
            <a:r>
              <a:rPr lang="de-DE"/>
              <a:t> </a:t>
            </a:r>
            <a:r>
              <a:rPr lang="de-DE" smtClean="0"/>
              <a:t>– einfach, aber effizient.</a:t>
            </a: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b="1" noProof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" y="1485032"/>
            <a:ext cx="8576841" cy="361222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27124"/>
            <a:ext cx="791815" cy="720725"/>
          </a:xfrm>
          <a:prstGeom prst="wedgeRoundRectCallout">
            <a:avLst>
              <a:gd name="adj1" fmla="val -39333"/>
              <a:gd name="adj2" fmla="val 177362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19225"/>
            <a:ext cx="798917" cy="720725"/>
          </a:xfrm>
          <a:prstGeom prst="wedgeRoundRectCallout">
            <a:avLst>
              <a:gd name="adj1" fmla="val -42819"/>
              <a:gd name="adj2" fmla="val 291548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27124"/>
            <a:ext cx="791815" cy="720725"/>
          </a:xfrm>
          <a:prstGeom prst="wedgeRoundRectCallout">
            <a:avLst>
              <a:gd name="adj1" fmla="val 57012"/>
              <a:gd name="adj2" fmla="val 248759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4464"/>
              </p:ext>
            </p:extLst>
          </p:nvPr>
        </p:nvGraphicFramePr>
        <p:xfrm>
          <a:off x="251520" y="5158503"/>
          <a:ext cx="31683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Apr 2018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smtClean="0"/>
              <a:t>Je Bereich, </a:t>
            </a:r>
            <a:r>
              <a:rPr lang="de-DE" b="1" noProof="0" smtClean="0"/>
              <a:t>nicht </a:t>
            </a:r>
            <a:r>
              <a:rPr lang="de-DE" b="1" noProof="0" smtClean="0"/>
              <a:t>je Attribut oder Methode</a:t>
            </a:r>
          </a:p>
          <a:p>
            <a:pPr>
              <a:tabLst>
                <a:tab pos="2065338" algn="l"/>
              </a:tabLst>
            </a:pPr>
            <a:r>
              <a:rPr lang="de-DE" b="1" noProof="0" smtClean="0"/>
              <a:t>Nur </a:t>
            </a:r>
            <a:r>
              <a:rPr lang="de-DE" b="1" noProof="0" dirty="0" smtClean="0"/>
              <a:t>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de-DE" noProof="0" smtClean="0"/>
              <a:t> </a:t>
            </a:r>
            <a:r>
              <a:rPr lang="de-DE" noProof="0" smtClean="0"/>
              <a:t>	erlaubt </a:t>
            </a:r>
            <a:r>
              <a:rPr lang="de-DE" noProof="0" dirty="0" smtClean="0"/>
              <a:t>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Java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400" b="1" smtClean="0">
                <a:cs typeface="Consolas" panose="020B0609020204030204" pitchFamily="49" charset="0"/>
              </a:rPr>
              <a:t>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*/){/*body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400" b="1" smtClean="0">
                <a:cs typeface="Consolas" panose="020B0609020204030204" pitchFamily="49" charset="0"/>
              </a:rPr>
              <a:t>: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>
              <a:tabLst>
                <a:tab pos="1431925" algn="l"/>
                <a:tab pos="1706563" algn="l"/>
              </a:tabLst>
            </a:pPr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>
              <a:tabLst>
                <a:tab pos="1431925" algn="l"/>
                <a:tab pos="1706563" algn="l"/>
              </a:tabLst>
            </a:pPr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  <a:tabLst>
                <a:tab pos="1431925" algn="l"/>
                <a:tab pos="1706563" algn="l"/>
              </a:tabLst>
            </a:pPr>
            <a:r>
              <a:rPr lang="de-DE" sz="1400" b="1" noProof="0" dirty="0" smtClean="0"/>
              <a:t>C++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	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STL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	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/*function to execute*/)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2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iter=v.begin();iter!=v.end();++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{int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(</a:t>
            </a:r>
            <a:r>
              <a:rPr lang="de-DE" sz="1400" dirty="0"/>
              <a:t>traditionell, STL-Stil)</a:t>
            </a:r>
          </a:p>
          <a:p>
            <a:pPr marL="463550" indent="-285750">
              <a:tabLst>
                <a:tab pos="1431925" algn="l"/>
                <a:tab pos="1706563" algn="l"/>
              </a:tabLst>
            </a:pPr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b="1" smtClean="0">
                <a:cs typeface="Consolas" panose="020B0609020204030204" pitchFamily="49" charset="0"/>
              </a:rPr>
              <a:t>	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Fallstricke </a:t>
            </a:r>
            <a:r>
              <a:rPr lang="de-DE" smtClean="0"/>
              <a:t>– </a:t>
            </a:r>
            <a:r>
              <a:rPr lang="de-DE" noProof="0" smtClean="0"/>
              <a:t>davon gibt </a:t>
            </a:r>
            <a:r>
              <a:rPr lang="de-DE" noProof="0" dirty="0" smtClean="0"/>
              <a:t>es </a:t>
            </a:r>
            <a:r>
              <a:rPr lang="de-DE" noProof="0" smtClean="0"/>
              <a:t>reichlich</a:t>
            </a:r>
            <a:r>
              <a:rPr lang="de-DE" noProof="0" smtClean="0"/>
              <a:t>!</a:t>
            </a:r>
            <a:endParaRPr lang="de-DE" noProof="0" dirty="0" smtClean="0"/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 smtClean="0"/>
              <a:t>Templates: vergleichbar </a:t>
            </a:r>
            <a:r>
              <a:rPr lang="de-DE"/>
              <a:t>mit Generics in </a:t>
            </a:r>
            <a:r>
              <a:rPr lang="de-DE" smtClean="0"/>
              <a:t>Java</a:t>
            </a:r>
            <a:endParaRPr lang="de-DE"/>
          </a:p>
          <a:p>
            <a:pPr lvl="1"/>
            <a:r>
              <a:rPr lang="de-DE"/>
              <a:t>Funktionszeiger: in C von Anfang an, in 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deklariert eine </a:t>
            </a:r>
            <a:r>
              <a:rPr lang="en-US" b="1" smtClean="0"/>
              <a:t>Variable</a:t>
            </a:r>
            <a:r>
              <a:rPr lang="en-US" smtClean="0"/>
              <a:t>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2823957"/>
            <a:ext cx="8640763" cy="3629231"/>
          </a:xfrm>
        </p:spPr>
        <p:txBody>
          <a:bodyPr/>
          <a:lstStyle/>
          <a:p>
            <a:r>
              <a:rPr lang="de-DE" noProof="0" smtClean="0"/>
              <a:t>Wird </a:t>
            </a:r>
            <a:r>
              <a:rPr lang="de-DE" noProof="0" dirty="0" smtClean="0"/>
              <a:t>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50825" y="1707793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de-DE" sz="2000"/>
              <a:t>Ein Programm ist </a:t>
            </a:r>
            <a:r>
              <a:rPr lang="de-DE" sz="2000" b="1"/>
              <a:t>"const correct</a:t>
            </a:r>
            <a:r>
              <a:rPr lang="de-DE" sz="2000" b="1"/>
              <a:t>"</a:t>
            </a:r>
            <a:r>
              <a:rPr lang="de-DE" sz="2000"/>
              <a:t>, </a:t>
            </a:r>
            <a:r>
              <a:rPr lang="de-DE" sz="2000" smtClean="0"/>
              <a:t>wenn als </a:t>
            </a:r>
            <a:r>
              <a:rPr lang="de-DE" sz="2000"/>
              <a:t>unverändlich </a:t>
            </a:r>
            <a:r>
              <a:rPr lang="de-DE" sz="2000" smtClean="0"/>
              <a:t>gekennzeichnete Objekte </a:t>
            </a:r>
            <a:r>
              <a:rPr lang="de-DE" sz="2000"/>
              <a:t>durch das </a:t>
            </a:r>
            <a:r>
              <a:rPr lang="de-DE" sz="2000"/>
              <a:t>Programm </a:t>
            </a:r>
            <a:r>
              <a:rPr lang="de-DE" sz="2000" smtClean="0"/>
              <a:t>nicht </a:t>
            </a:r>
            <a:r>
              <a:rPr lang="de-DE" sz="2000"/>
              <a:t>verändert werden.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2132856"/>
            <a:ext cx="8640763" cy="43203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smtClean="0"/>
              <a:t>Sie </a:t>
            </a:r>
            <a:r>
              <a:rPr lang="de-DE" altLang="de-DE" noProof="0" dirty="0" smtClean="0"/>
              <a:t>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</a:t>
            </a:r>
            <a:r>
              <a:rPr lang="de-DE" altLang="de-DE" noProof="0" smtClean="0"/>
              <a:t>Funktion</a:t>
            </a:r>
            <a:r>
              <a:rPr lang="de-DE" altLang="de-DE" noProof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endParaRPr lang="de-DE" altLang="de-DE" noProof="0" dirty="0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50825" y="1591458"/>
            <a:ext cx="8640763" cy="408623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90000"/>
              </a:lnSpc>
              <a:buSzTx/>
            </a:pPr>
            <a:r>
              <a:rPr lang="de-DE" altLang="de-DE" sz="2000"/>
              <a:t>Eine </a:t>
            </a:r>
            <a:r>
              <a:rPr lang="de-DE" altLang="de-DE" sz="2000" b="1"/>
              <a:t>Referenz </a:t>
            </a:r>
            <a:r>
              <a:rPr lang="de-DE" altLang="de-DE" sz="2000"/>
              <a:t>ist ein </a:t>
            </a:r>
            <a:r>
              <a:rPr lang="de-DE" altLang="de-DE" sz="2000" b="1"/>
              <a:t>Alias auf eine Variable </a:t>
            </a: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Zusammenfassung: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endParaRPr lang="de-DE" altLang="de-DE" b="1" noProof="0" smtClean="0"/>
          </a:p>
          <a:p>
            <a:pPr marL="0" indent="0">
              <a:buNone/>
            </a:pPr>
            <a:r>
              <a:rPr lang="de-DE" altLang="de-DE" b="1" noProof="0" smtClean="0"/>
              <a:t>Zur </a:t>
            </a:r>
            <a:r>
              <a:rPr lang="de-DE" altLang="de-DE" b="1" noProof="0" dirty="0" smtClean="0"/>
              <a:t>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15623</Words>
  <Application>Microsoft Office PowerPoint</Application>
  <PresentationFormat>Bildschirmpräsentation (4:3)</PresentationFormat>
  <Paragraphs>4749</Paragraphs>
  <Slides>234</Slides>
  <Notes>81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234</vt:i4>
      </vt:variant>
    </vt:vector>
  </HeadingPairs>
  <TitlesOfParts>
    <vt:vector size="247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Unterschiede zwischen Java- und C/C++-Compiler</vt:lpstr>
      <vt:lpstr>Java vs. C++: (Vermeintliche) Stärken und Schwächen?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Zusammenfassung: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 und Funktionsobjekte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Intermezzo</vt:lpstr>
      <vt:lpstr>Zeiger auf Funktionen: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Rule of Three</vt:lpstr>
      <vt:lpstr>[Exkurs] Rule of Three (I)</vt:lpstr>
      <vt:lpstr>[Exkurs] Rule of Three (II)</vt:lpstr>
      <vt:lpstr>Immutable Datentypen</vt:lpstr>
      <vt:lpstr>Weak SmartPointer: Motivation</vt:lpstr>
      <vt:lpstr>[Exkurs] Lösung: Verzicht auf Zeiger (I)</vt:lpstr>
      <vt:lpstr>[Exkurs] Lösung: Verzicht auf Zeiger (II)</vt:lpstr>
      <vt:lpstr>Mixins</vt:lpstr>
      <vt:lpstr>[Exkurs] Mixins: Mehrfachvererbung trifft Templates</vt:lpstr>
      <vt:lpstr>[Exkurs] Mixins: Mehrfachvererbung trifft Templates</vt:lpstr>
      <vt:lpstr>Methodenzeiger und Lambdas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[Exkurs] Makefiles: Motivation</vt:lpstr>
      <vt:lpstr>[Exkurs] "Make is an expert system." [1]</vt:lpstr>
      <vt:lpstr>[Exkurs] Makefiles: Struktur</vt:lpstr>
      <vt:lpstr>[Exkurs] Makefiles: Ablauf</vt:lpstr>
      <vt:lpstr>[Exkurs] Makefiles: Include-Dependencies</vt:lpstr>
      <vt:lpstr>[Exkurs] Makefiles: .PHONY</vt:lpstr>
      <vt:lpstr>[Exkurs] Makefiles: Fazit</vt:lpstr>
      <vt:lpstr>Mehrfachvererbungsprobleme In Java</vt:lpstr>
      <vt:lpstr>[Exkurs] Mehrfachvererbung in Java? (I)</vt:lpstr>
      <vt:lpstr>[Exkurs] Mehrfachvererbung in Java? (II)</vt:lpstr>
      <vt:lpstr>Weiterlesen</vt:lpstr>
      <vt:lpstr>Zum Weiterlesen</vt:lpstr>
      <vt:lpstr>Programmierpraktikum C und C++</vt:lpstr>
      <vt:lpstr>PowerPoint-Präsentation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2358</cp:revision>
  <dcterms:created xsi:type="dcterms:W3CDTF">2008-08-19T13:25:11Z</dcterms:created>
  <dcterms:modified xsi:type="dcterms:W3CDTF">2018-04-11T06:01:54Z</dcterms:modified>
</cp:coreProperties>
</file>